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311" r:id="rId5"/>
    <p:sldId id="339" r:id="rId6"/>
    <p:sldId id="341" r:id="rId7"/>
    <p:sldId id="343" r:id="rId8"/>
    <p:sldId id="342" r:id="rId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5731" autoAdjust="0"/>
  </p:normalViewPr>
  <p:slideViewPr>
    <p:cSldViewPr>
      <p:cViewPr varScale="1">
        <p:scale>
          <a:sx n="100" d="100"/>
          <a:sy n="100" d="100"/>
        </p:scale>
        <p:origin x="19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D2298-3B53-4FEB-B22C-2B007AE2211C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45024-1158-4B4D-93F3-D429848B0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11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2A730DC7-F5C6-451C-BBBF-75FFBB91D64D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79687"/>
            <a:ext cx="5617208" cy="3665776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0B527B3-7302-4EDC-9277-179C3FD0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6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r>
              <a:rPr lang="en-US" b="1" dirty="0"/>
              <a:t>Safety Improvements </a:t>
            </a:r>
            <a:r>
              <a:rPr lang="en-US" dirty="0"/>
              <a:t>– Complete Streets can improve vehicular and pedestrian safety through the introduction of traffic calming measures such as raised medians and narrower travel lanes.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Mode Choice </a:t>
            </a:r>
            <a:r>
              <a:rPr lang="en-US" dirty="0"/>
              <a:t>– Complete Streets tends to implement a more connected network for transit riders, pedestrians and cyclists, which improves the chances that people choose alternative modes of transportation over single occupancy vehicles.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Economic Growth</a:t>
            </a:r>
            <a:r>
              <a:rPr lang="en-US" dirty="0"/>
              <a:t> – a complete street network promotes economic vitality and growth by providing better and safer access to community destinations, including residences, schools, commercial areas, and parks.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Public Health </a:t>
            </a:r>
            <a:r>
              <a:rPr lang="en-US" dirty="0"/>
              <a:t>– by implementing and promoting walking and cycling improvements, the Complete Streets policy promotes active movement, which can help to reduce the obesity epidemic and support an aging population. 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Reduced Congestion </a:t>
            </a:r>
            <a:r>
              <a:rPr lang="en-US" dirty="0"/>
              <a:t>– by implementing and promoting alternative transportation choices, Complete Streets tend to alleviate congestion by distributing travelers amongst many modes.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Air Quality </a:t>
            </a:r>
            <a:r>
              <a:rPr lang="en-US" dirty="0"/>
              <a:t>– by promoting alternative trip choices, Complete Streets can have the effect of removing congestion producing single occupancy vehicle trips, helping to ease pollution concerns and promote a safer environment for travel. </a:t>
            </a:r>
          </a:p>
          <a:p>
            <a:pPr defTabSz="915772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27B3-7302-4EDC-9277-179C3FD089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3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r>
              <a:rPr lang="en-US" b="1" dirty="0"/>
              <a:t>Safety Improvements </a:t>
            </a:r>
            <a:r>
              <a:rPr lang="en-US" dirty="0"/>
              <a:t>– Complete Streets can improve vehicular and pedestrian safety through the introduction of traffic calming measures such as raised medians and narrower travel lanes.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Mode Choice </a:t>
            </a:r>
            <a:r>
              <a:rPr lang="en-US" dirty="0"/>
              <a:t>– Complete Streets tends to implement a more connected network for transit riders, pedestrians and cyclists, which improves the chances that people choose alternative modes of transportation over single occupancy vehicles.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Economic Growth</a:t>
            </a:r>
            <a:r>
              <a:rPr lang="en-US" dirty="0"/>
              <a:t> – a complete street network promotes economic vitality and growth by providing better and safer access to community destinations, including residences, schools, commercial areas, and parks.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Public Health </a:t>
            </a:r>
            <a:r>
              <a:rPr lang="en-US" dirty="0"/>
              <a:t>– by implementing and promoting walking and cycling improvements, the Complete Streets policy promotes active movement, which can help to reduce the obesity epidemic and support an aging population. 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Reduced Congestion </a:t>
            </a:r>
            <a:r>
              <a:rPr lang="en-US" dirty="0"/>
              <a:t>– by implementing and promoting alternative transportation choices, Complete Streets tend to alleviate congestion by distributing travelers amongst many modes.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Air Quality </a:t>
            </a:r>
            <a:r>
              <a:rPr lang="en-US" dirty="0"/>
              <a:t>– by promoting alternative trip choices, Complete Streets can have the effect of removing congestion producing single occupancy vehicle trips, helping to ease pollution concerns and promote a safer environment for travel. </a:t>
            </a:r>
          </a:p>
          <a:p>
            <a:pPr defTabSz="915772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27B3-7302-4EDC-9277-179C3FD089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r>
              <a:rPr lang="en-US" b="1" dirty="0"/>
              <a:t>Safety Improvements </a:t>
            </a:r>
            <a:r>
              <a:rPr lang="en-US" dirty="0"/>
              <a:t>– Complete Streets can improve vehicular and pedestrian safety through the introduction of traffic calming measures such as raised medians and narrower travel lanes.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Mode Choice </a:t>
            </a:r>
            <a:r>
              <a:rPr lang="en-US" dirty="0"/>
              <a:t>– Complete Streets tends to implement a more connected network for transit riders, pedestrians and cyclists, which improves the chances that people choose alternative modes of transportation over single occupancy vehicles.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Economic Growth</a:t>
            </a:r>
            <a:r>
              <a:rPr lang="en-US" dirty="0"/>
              <a:t> – a complete street network promotes economic vitality and growth by providing better and safer access to community destinations, including residences, schools, commercial areas, and parks.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Public Health </a:t>
            </a:r>
            <a:r>
              <a:rPr lang="en-US" dirty="0"/>
              <a:t>– by implementing and promoting walking and cycling improvements, the Complete Streets policy promotes active movement, which can help to reduce the obesity epidemic and support an aging population. 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Reduced Congestion </a:t>
            </a:r>
            <a:r>
              <a:rPr lang="en-US" dirty="0"/>
              <a:t>– by implementing and promoting alternative transportation choices, Complete Streets tend to alleviate congestion by distributing travelers amongst many modes.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Air Quality </a:t>
            </a:r>
            <a:r>
              <a:rPr lang="en-US" dirty="0"/>
              <a:t>– by promoting alternative trip choices, Complete Streets can have the effect of removing congestion producing single occupancy vehicle trips, helping to ease pollution concerns and promote a safer environment for travel. </a:t>
            </a:r>
          </a:p>
          <a:p>
            <a:pPr defTabSz="915772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27B3-7302-4EDC-9277-179C3FD089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4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r>
              <a:rPr lang="en-US" b="1" dirty="0"/>
              <a:t>Safety Improvements </a:t>
            </a:r>
            <a:r>
              <a:rPr lang="en-US" dirty="0"/>
              <a:t>– Complete Streets can improve vehicular and pedestrian safety through the introduction of traffic calming measures such as raised medians and narrower travel lanes.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Mode Choice </a:t>
            </a:r>
            <a:r>
              <a:rPr lang="en-US" dirty="0"/>
              <a:t>– Complete Streets tends to implement a more connected network for transit riders, pedestrians and cyclists, which improves the chances that people choose alternative modes of transportation over single occupancy vehicles.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Economic Growth</a:t>
            </a:r>
            <a:r>
              <a:rPr lang="en-US" dirty="0"/>
              <a:t> – a complete street network promotes economic vitality and growth by providing better and safer access to community destinations, including residences, schools, commercial areas, and parks.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Public Health </a:t>
            </a:r>
            <a:r>
              <a:rPr lang="en-US" dirty="0"/>
              <a:t>– by implementing and promoting walking and cycling improvements, the Complete Streets policy promotes active movement, which can help to reduce the obesity epidemic and support an aging population. 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Reduced Congestion </a:t>
            </a:r>
            <a:r>
              <a:rPr lang="en-US" dirty="0"/>
              <a:t>– by implementing and promoting alternative transportation choices, Complete Streets tend to alleviate congestion by distributing travelers amongst many modes.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Air Quality </a:t>
            </a:r>
            <a:r>
              <a:rPr lang="en-US" dirty="0"/>
              <a:t>– by promoting alternative trip choices, Complete Streets can have the effect of removing congestion producing single occupancy vehicle trips, helping to ease pollution concerns and promote a safer environment for travel. </a:t>
            </a:r>
          </a:p>
          <a:p>
            <a:pPr defTabSz="915772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27B3-7302-4EDC-9277-179C3FD089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7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r>
              <a:rPr lang="en-US" b="1" dirty="0"/>
              <a:t>Safety Improvements </a:t>
            </a:r>
            <a:r>
              <a:rPr lang="en-US" dirty="0"/>
              <a:t>– Complete Streets can improve vehicular and pedestrian safety through the introduction of traffic calming measures such as raised medians and narrower travel lanes.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Mode Choice </a:t>
            </a:r>
            <a:r>
              <a:rPr lang="en-US" dirty="0"/>
              <a:t>– Complete Streets tends to implement a more connected network for transit riders, pedestrians and cyclists, which improves the chances that people choose alternative modes of transportation over single occupancy vehicles.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Economic Growth</a:t>
            </a:r>
            <a:r>
              <a:rPr lang="en-US" dirty="0"/>
              <a:t> – a complete street network promotes economic vitality and growth by providing better and safer access to community destinations, including residences, schools, commercial areas, and parks.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Public Health </a:t>
            </a:r>
            <a:r>
              <a:rPr lang="en-US" dirty="0"/>
              <a:t>– by implementing and promoting walking and cycling improvements, the Complete Streets policy promotes active movement, which can help to reduce the obesity epidemic and support an aging population. 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Reduced Congestion </a:t>
            </a:r>
            <a:r>
              <a:rPr lang="en-US" dirty="0"/>
              <a:t>– by implementing and promoting alternative transportation choices, Complete Streets tend to alleviate congestion by distributing travelers amongst many modes.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Improved Air Quality </a:t>
            </a:r>
            <a:r>
              <a:rPr lang="en-US" dirty="0"/>
              <a:t>– by promoting alternative trip choices, Complete Streets can have the effect of removing congestion producing single occupancy vehicle trips, helping to ease pollution concerns and promote a safer environment for travel. </a:t>
            </a:r>
          </a:p>
          <a:p>
            <a:pPr defTabSz="915772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27B3-7302-4EDC-9277-179C3FD089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1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305" y="2133600"/>
            <a:ext cx="7772400" cy="1295400"/>
          </a:xfrm>
        </p:spPr>
        <p:txBody>
          <a:bodyPr>
            <a:noAutofit/>
          </a:bodyPr>
          <a:lstStyle>
            <a:lvl1pPr algn="ctr">
              <a:lnSpc>
                <a:spcPct val="85000"/>
              </a:lnSpc>
              <a:defRPr sz="44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781800"/>
            <a:ext cx="9144000" cy="84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975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701"/>
            <a:ext cx="8229600" cy="1143000"/>
          </a:xfrm>
        </p:spPr>
        <p:txBody>
          <a:bodyPr>
            <a:normAutofit/>
          </a:bodyPr>
          <a:lstStyle>
            <a:lvl1pPr algn="l">
              <a:lnSpc>
                <a:spcPct val="85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Font typeface="Wingdings" pitchFamily="2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Font typeface="Wingdings" pitchFamily="2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Font typeface="Wingdings" pitchFamily="2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Font typeface="Wingdings" pitchFamily="2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781800"/>
            <a:ext cx="9144000" cy="84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8400"/>
            <a:ext cx="7772400" cy="1362075"/>
          </a:xfrm>
        </p:spPr>
        <p:txBody>
          <a:bodyPr anchor="t">
            <a:normAutofit/>
          </a:bodyPr>
          <a:lstStyle>
            <a:lvl1pPr algn="l">
              <a:defRPr sz="35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06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90687"/>
            <a:ext cx="5111750" cy="45577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71800"/>
            <a:ext cx="3008313" cy="3276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022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00200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68963"/>
            <a:ext cx="5486400" cy="579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3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811"/>
            <a:ext cx="9144000" cy="14874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49877-EF1F-47B3-8F22-E7A87372267A}" type="datetimeFigureOut">
              <a:rPr lang="en-US" smtClean="0"/>
              <a:pPr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7B94-BFD6-4B46-B488-56DC77A16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8554"/>
            <a:ext cx="9144000" cy="66148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2050 Regional Transportation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8554"/>
            <a:ext cx="9144000" cy="5319446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en-US" sz="3700" b="1" dirty="0" smtClean="0"/>
              <a:t>Purpose of RTP:</a:t>
            </a:r>
          </a:p>
          <a:p>
            <a:pPr lvl="1"/>
            <a:r>
              <a:rPr lang="en-US" sz="3300" dirty="0" smtClean="0"/>
              <a:t>Identify the transportation guiding principles &amp; goals for the region</a:t>
            </a:r>
          </a:p>
          <a:p>
            <a:pPr lvl="1"/>
            <a:r>
              <a:rPr lang="en-US" sz="3300" dirty="0" smtClean="0"/>
              <a:t>Identify transportation investments through 2050</a:t>
            </a:r>
          </a:p>
          <a:p>
            <a:r>
              <a:rPr lang="en-US" sz="3700" b="1" dirty="0" smtClean="0"/>
              <a:t>Implement community-based process</a:t>
            </a:r>
          </a:p>
          <a:p>
            <a:pPr lvl="0"/>
            <a:r>
              <a:rPr lang="en-US" sz="3700" b="1" dirty="0" smtClean="0"/>
              <a:t>Plan completion by May 2021</a:t>
            </a:r>
          </a:p>
          <a:p>
            <a:pPr lvl="1"/>
            <a:r>
              <a:rPr lang="en-US" sz="3300" dirty="0" smtClean="0"/>
              <a:t>Draft for review in Fall 2020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3441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3520"/>
            <a:ext cx="9144000" cy="5440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 &amp; Agency Outreach Process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3520"/>
            <a:ext cx="9144000" cy="550595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n-US" sz="3700" b="1" dirty="0"/>
              <a:t>Presentations to Reno, Sparks, Washoe County &amp; other regional boards</a:t>
            </a:r>
          </a:p>
          <a:p>
            <a:pPr lvl="0"/>
            <a:r>
              <a:rPr lang="en-US" sz="3700" b="1" dirty="0" smtClean="0"/>
              <a:t>Monthly updates to RTC Board &amp; TAC/CMAC</a:t>
            </a:r>
          </a:p>
          <a:p>
            <a:pPr lvl="0"/>
            <a:r>
              <a:rPr lang="en-US" sz="3700" b="1" dirty="0" smtClean="0"/>
              <a:t>Agency Working Group</a:t>
            </a:r>
          </a:p>
          <a:p>
            <a:pPr lvl="0"/>
            <a:r>
              <a:rPr lang="en-US" sz="3700" b="1" dirty="0" smtClean="0"/>
              <a:t>Inter-County Transportation Working Group</a:t>
            </a:r>
          </a:p>
          <a:p>
            <a:r>
              <a:rPr lang="en-US" sz="3700" b="1" dirty="0" smtClean="0"/>
              <a:t>Community Planning Workshops</a:t>
            </a:r>
          </a:p>
          <a:p>
            <a:r>
              <a:rPr lang="en-US" sz="3700" b="1" dirty="0" smtClean="0"/>
              <a:t>Social Media/Traditional Media 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18394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2050 Regional Transportation Plan</a:t>
            </a:r>
            <a:br>
              <a:rPr lang="en-US" dirty="0" smtClean="0"/>
            </a:br>
            <a:r>
              <a:rPr lang="en-US" dirty="0" smtClean="0"/>
              <a:t>Public &amp; Agency Outreach Process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98637"/>
            <a:ext cx="9144000" cy="452596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3700" b="1" dirty="0" smtClean="0"/>
              <a:t>Issue-Based Workshops/Roundtables</a:t>
            </a:r>
          </a:p>
          <a:p>
            <a:pPr lvl="1"/>
            <a:r>
              <a:rPr lang="en-US" b="1" dirty="0"/>
              <a:t>Sparks Industrial Roadway Network Analysis</a:t>
            </a:r>
            <a:endParaRPr lang="en-US" dirty="0"/>
          </a:p>
          <a:p>
            <a:pPr lvl="1"/>
            <a:r>
              <a:rPr lang="en-US" b="1" dirty="0" smtClean="0"/>
              <a:t>Transportation </a:t>
            </a:r>
            <a:r>
              <a:rPr lang="en-US" b="1" dirty="0"/>
              <a:t>Safety</a:t>
            </a:r>
            <a:endParaRPr lang="en-US" dirty="0"/>
          </a:p>
          <a:p>
            <a:pPr lvl="1"/>
            <a:r>
              <a:rPr lang="en-US" b="1" dirty="0"/>
              <a:t>Youth Transportation Issues</a:t>
            </a:r>
            <a:endParaRPr lang="en-US" dirty="0"/>
          </a:p>
          <a:p>
            <a:pPr lvl="1"/>
            <a:r>
              <a:rPr lang="en-US" b="1" dirty="0"/>
              <a:t>Economic Development</a:t>
            </a:r>
            <a:endParaRPr lang="en-US" dirty="0"/>
          </a:p>
          <a:p>
            <a:pPr lvl="1"/>
            <a:r>
              <a:rPr lang="en-US" b="1" dirty="0"/>
              <a:t>Transit Vision</a:t>
            </a:r>
            <a:endParaRPr lang="en-US" dirty="0"/>
          </a:p>
          <a:p>
            <a:pPr lvl="1"/>
            <a:r>
              <a:rPr lang="en-US" b="1" dirty="0" smtClean="0"/>
              <a:t>Downtown </a:t>
            </a:r>
            <a:r>
              <a:rPr lang="en-US" b="1" dirty="0"/>
              <a:t>Reno Circulation </a:t>
            </a:r>
            <a:endParaRPr lang="en-US" dirty="0"/>
          </a:p>
          <a:p>
            <a:pPr lvl="1"/>
            <a:r>
              <a:rPr lang="en-US" b="1" dirty="0"/>
              <a:t>North Valleys Roadway Network Expansion</a:t>
            </a:r>
            <a:endParaRPr lang="en-US" dirty="0"/>
          </a:p>
          <a:p>
            <a:pPr lvl="0"/>
            <a:endParaRPr lang="en-US" sz="3700" b="1" dirty="0" smtClean="0"/>
          </a:p>
        </p:txBody>
      </p:sp>
    </p:spTree>
    <p:extLst>
      <p:ext uri="{BB962C8B-B14F-4D97-AF65-F5344CB8AC3E}">
        <p14:creationId xmlns:p14="http://schemas.microsoft.com/office/powerpoint/2010/main" val="15928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7799"/>
            <a:ext cx="9144000" cy="5402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701"/>
            <a:ext cx="5638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Major Sparks Projects in Current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1"/>
            <a:ext cx="9144000" cy="548640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b="1" dirty="0" smtClean="0"/>
              <a:t>Completed Projects</a:t>
            </a:r>
          </a:p>
          <a:p>
            <a:pPr lvl="1"/>
            <a:r>
              <a:rPr lang="en-US" b="1" dirty="0" err="1" smtClean="0"/>
              <a:t>SouthEast</a:t>
            </a:r>
            <a:r>
              <a:rPr lang="en-US" b="1" dirty="0" smtClean="0"/>
              <a:t> Connector</a:t>
            </a:r>
          </a:p>
          <a:p>
            <a:pPr lvl="1"/>
            <a:r>
              <a:rPr lang="en-US" b="1" dirty="0" smtClean="0"/>
              <a:t>Pyramid/McCarran Intersection</a:t>
            </a:r>
          </a:p>
          <a:p>
            <a:pPr lvl="1"/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Street/Prater Way BRT</a:t>
            </a:r>
          </a:p>
          <a:p>
            <a:pPr marL="0" indent="0">
              <a:buNone/>
            </a:pPr>
            <a:r>
              <a:rPr lang="en-US" b="1" dirty="0" smtClean="0"/>
              <a:t>Projects In Development</a:t>
            </a:r>
          </a:p>
          <a:p>
            <a:pPr lvl="1"/>
            <a:r>
              <a:rPr lang="en-US" b="1" dirty="0" err="1" smtClean="0"/>
              <a:t>Oddie</a:t>
            </a:r>
            <a:r>
              <a:rPr lang="en-US" b="1" dirty="0" smtClean="0"/>
              <a:t>/Wells</a:t>
            </a:r>
          </a:p>
          <a:p>
            <a:pPr lvl="1"/>
            <a:r>
              <a:rPr lang="en-US" b="1" dirty="0" smtClean="0"/>
              <a:t>Pyramid Highway</a:t>
            </a:r>
          </a:p>
          <a:p>
            <a:pPr lvl="1"/>
            <a:r>
              <a:rPr lang="en-US" b="1" dirty="0"/>
              <a:t>Sparks Boulevard</a:t>
            </a:r>
            <a:endParaRPr lang="en-US" dirty="0"/>
          </a:p>
          <a:p>
            <a:pPr lvl="1"/>
            <a:r>
              <a:rPr lang="en-US" b="1" dirty="0"/>
              <a:t>I-80 Widening</a:t>
            </a:r>
          </a:p>
          <a:p>
            <a:pPr lvl="1"/>
            <a:r>
              <a:rPr lang="en-US" b="1" dirty="0" smtClean="0"/>
              <a:t>Pyramid/US 395 Connector </a:t>
            </a:r>
          </a:p>
          <a:p>
            <a:pPr lvl="0"/>
            <a:endParaRPr lang="en-US" sz="3700" b="1" dirty="0" smtClean="0"/>
          </a:p>
        </p:txBody>
      </p:sp>
    </p:spTree>
    <p:extLst>
      <p:ext uri="{BB962C8B-B14F-4D97-AF65-F5344CB8AC3E}">
        <p14:creationId xmlns:p14="http://schemas.microsoft.com/office/powerpoint/2010/main" val="31563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3" y="1524000"/>
            <a:ext cx="9144000" cy="5378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your Vision?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" y="1524000"/>
            <a:ext cx="9144000" cy="533400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en-US" sz="3300" b="1" dirty="0" smtClean="0"/>
              <a:t>We are seeking you input about transportation goals and priorities </a:t>
            </a:r>
          </a:p>
          <a:p>
            <a:pPr lvl="1"/>
            <a:r>
              <a:rPr lang="en-US" sz="3300" b="1" dirty="0" smtClean="0"/>
              <a:t>Policies &amp; programs</a:t>
            </a:r>
          </a:p>
          <a:p>
            <a:pPr lvl="1"/>
            <a:r>
              <a:rPr lang="en-US" sz="3300" b="1" dirty="0" smtClean="0"/>
              <a:t>Projects &amp; services</a:t>
            </a:r>
          </a:p>
          <a:p>
            <a:pPr lvl="1"/>
            <a:r>
              <a:rPr lang="en-US" sz="3300" b="1" dirty="0"/>
              <a:t>Other?</a:t>
            </a:r>
          </a:p>
          <a:p>
            <a:endParaRPr lang="en-US" sz="3700" b="1" dirty="0" smtClean="0"/>
          </a:p>
          <a:p>
            <a:pPr lvl="0"/>
            <a:endParaRPr lang="en-US" sz="3700" b="1" dirty="0" smtClean="0"/>
          </a:p>
        </p:txBody>
      </p:sp>
    </p:spTree>
    <p:extLst>
      <p:ext uri="{BB962C8B-B14F-4D97-AF65-F5344CB8AC3E}">
        <p14:creationId xmlns:p14="http://schemas.microsoft.com/office/powerpoint/2010/main" val="23490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D07A8D7498674080B234D784AD666E" ma:contentTypeVersion="0" ma:contentTypeDescription="Create a new document." ma:contentTypeScope="" ma:versionID="12d5da57f0fe30614c6a006e80bb690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EE690F-9873-4107-8B04-549E5283F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9F6B00-EC91-4162-9ABC-7EC3EA2308D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69560EC-45D6-42BE-9CF8-6EFA7E4F12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7839</TotalTime>
  <Words>1124</Words>
  <Application>Microsoft Office PowerPoint</Application>
  <PresentationFormat>On-screen Show (4:3)</PresentationFormat>
  <Paragraphs>99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Office Theme</vt:lpstr>
      <vt:lpstr>2050 Regional Transportation Plan</vt:lpstr>
      <vt:lpstr>Public &amp; Agency Outreach Process </vt:lpstr>
      <vt:lpstr>2050 Regional Transportation Plan Public &amp; Agency Outreach Process </vt:lpstr>
      <vt:lpstr>Major Sparks Projects in Current Plan</vt:lpstr>
      <vt:lpstr>What is your Vision?</vt:lpstr>
    </vt:vector>
  </TitlesOfParts>
  <Company>PBS&amp;J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RTC PPT TEMPLATE</dc:title>
  <dc:creator>Angela M Duque</dc:creator>
  <cp:lastModifiedBy>Amy Cummings</cp:lastModifiedBy>
  <cp:revision>213</cp:revision>
  <cp:lastPrinted>2016-02-24T00:05:18Z</cp:lastPrinted>
  <dcterms:created xsi:type="dcterms:W3CDTF">2011-08-16T00:56:14Z</dcterms:created>
  <dcterms:modified xsi:type="dcterms:W3CDTF">2019-12-31T22:18:41Z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0x0101001DD07A8D7498674080B234D784AD666E</vt:lpwstr>
  </property>
</Properties>
</file>